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Default Extension="gif" ContentType="image/gif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7" r:id="rId2"/>
    <p:sldId id="258" r:id="rId3"/>
    <p:sldId id="260" r:id="rId4"/>
    <p:sldId id="263" r:id="rId5"/>
    <p:sldId id="264" r:id="rId6"/>
    <p:sldId id="266" r:id="rId7"/>
    <p:sldId id="302" r:id="rId8"/>
    <p:sldId id="265" r:id="rId9"/>
    <p:sldId id="267" r:id="rId10"/>
    <p:sldId id="268" r:id="rId11"/>
    <p:sldId id="271" r:id="rId12"/>
    <p:sldId id="272" r:id="rId13"/>
    <p:sldId id="274" r:id="rId14"/>
    <p:sldId id="273" r:id="rId15"/>
    <p:sldId id="300" r:id="rId16"/>
    <p:sldId id="299" r:id="rId17"/>
    <p:sldId id="301" r:id="rId18"/>
    <p:sldId id="303" r:id="rId19"/>
    <p:sldId id="275" r:id="rId20"/>
    <p:sldId id="277" r:id="rId21"/>
    <p:sldId id="261" r:id="rId22"/>
    <p:sldId id="262" r:id="rId2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2425" autoAdjust="0"/>
    <p:restoredTop sz="94660"/>
  </p:normalViewPr>
  <p:slideViewPr>
    <p:cSldViewPr>
      <p:cViewPr>
        <p:scale>
          <a:sx n="69" d="100"/>
          <a:sy n="69" d="100"/>
        </p:scale>
        <p:origin x="-154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198D4-71AD-4499-991D-C7D5A0DA6085}" type="datetimeFigureOut">
              <a:rPr lang="zh-CN" altLang="en-US" smtClean="0"/>
              <a:pPr/>
              <a:t>2015/5/9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41AD8-7495-4C8C-9DD4-47C9D82631E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99204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rgbClr val="000000"/>
                </a:solidFill>
                <a:latin typeface="+mn-lt"/>
                <a:ea typeface="ＭＳ Ｐゴシック" pitchFamily="34" charset="-128"/>
                <a:cs typeface="+mn-cs"/>
              </a:rPr>
              <a:t>TD: T teaches the Hello Song to S by singing line by line. After each line, T stops and lets S sing. Once the entire song is taught, T and S sing it completely two more times. </a:t>
            </a:r>
            <a:endParaRPr lang="en-CA" sz="1200" kern="1200" dirty="0" smtClean="0">
              <a:solidFill>
                <a:srgbClr val="000000"/>
              </a:solidFill>
              <a:latin typeface="+mn-lt"/>
              <a:ea typeface="ＭＳ Ｐゴシック" pitchFamily="34" charset="-128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41AD8-7495-4C8C-9DD4-47C9D82631E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TD: Have students describe</a:t>
            </a:r>
            <a:r>
              <a:rPr lang="en-US" altLang="zh-CN" baseline="0" dirty="0" smtClean="0"/>
              <a:t> the different people they see in each picture. 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41AD8-7495-4C8C-9DD4-47C9D82631E5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TD: Ask student</a:t>
            </a:r>
            <a:r>
              <a:rPr lang="en-US" baseline="0" dirty="0" smtClean="0"/>
              <a:t> to describe what they enjoy doing with their friends. What do these friends like to do? Do you like to do the same thing with your friends?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41AD8-7495-4C8C-9DD4-47C9D82631E5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TD: Ask student about sports</a:t>
            </a:r>
            <a:r>
              <a:rPr lang="en-US" baseline="0" dirty="0" smtClean="0"/>
              <a:t> they like to play. Do they like the same sport as Matt?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41AD8-7495-4C8C-9DD4-47C9D82631E5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1413" y="754063"/>
            <a:ext cx="4391025" cy="3294062"/>
          </a:xfrm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dirty="0" smtClean="0">
                <a:latin typeface="Arial" charset="0"/>
                <a:ea typeface="宋体" charset="-122"/>
              </a:rPr>
              <a:t>TD: Have student introduce themselves to this group of friends. S should say name, age, things they like to do, etc.</a:t>
            </a:r>
            <a:endParaRPr lang="zh-CN" altLang="en-US" dirty="0" smtClean="0">
              <a:latin typeface="Arial" charset="0"/>
              <a:ea typeface="宋体" charset="-122"/>
            </a:endParaRPr>
          </a:p>
          <a:p>
            <a:endParaRPr lang="zh-CN" altLang="en-US" dirty="0" smtClean="0">
              <a:latin typeface="Arial" charset="0"/>
              <a:ea typeface="宋体" charset="-122"/>
            </a:endParaRPr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97147B1-520A-4B9B-8836-B0D19CC6B3BF}" type="slidenum">
              <a:rPr lang="zh-CN" altLang="en-US" smtClean="0"/>
              <a:pPr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TD: Have S imagine what conversation</a:t>
            </a:r>
            <a:r>
              <a:rPr lang="en-US" baseline="0" dirty="0" smtClean="0"/>
              <a:t> these two might be having. T can act as one and S can act as the other and mimic conversation between the two.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41AD8-7495-4C8C-9DD4-47C9D82631E5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TD: </a:t>
            </a:r>
            <a:r>
              <a:rPr lang="en-US" altLang="zh-CN" sz="1200" b="0" dirty="0" smtClean="0">
                <a:solidFill>
                  <a:schemeClr val="accent6">
                    <a:lumMod val="75000"/>
                  </a:schemeClr>
                </a:solidFill>
              </a:rPr>
              <a:t>Review the words about making friends. Use the words in complete sentences to make a conversation.</a:t>
            </a:r>
            <a:endParaRPr lang="zh-CN" altLang="en-US" sz="1200" b="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41AD8-7495-4C8C-9DD4-47C9D82631E5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TD: Have S try introducing themselves to you. Have </a:t>
            </a:r>
            <a:r>
              <a:rPr lang="en-US" baseline="0" dirty="0" smtClean="0"/>
              <a:t>them try to use as much vocabulary from the previous slide as possible.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41AD8-7495-4C8C-9DD4-47C9D82631E5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Sing goodbye song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EB5524-E808-4F72-8898-7E9412A67117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66291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TD: T asks S if they can find China. Check to see if the student is correct.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41AD8-7495-4C8C-9DD4-47C9D82631E5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TD: T asks S if they can find the United</a:t>
            </a:r>
            <a:r>
              <a:rPr lang="en-US" baseline="0" dirty="0" smtClean="0"/>
              <a:t> States. Check to see if the student guessed correctly.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41AD8-7495-4C8C-9DD4-47C9D82631E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TD: T indicates we are going on a trip to the United</a:t>
            </a:r>
            <a:r>
              <a:rPr lang="en-US" baseline="0" dirty="0" smtClean="0"/>
              <a:t>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41AD8-7495-4C8C-9DD4-47C9D82631E5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TD: T asks S what they can see on the map.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41AD8-7495-4C8C-9DD4-47C9D82631E5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TD: Highlight</a:t>
            </a:r>
            <a:r>
              <a:rPr lang="en-US" baseline="0" dirty="0" smtClean="0"/>
              <a:t> difference between English and Spanish. Ask S what other languages they can speak.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41AD8-7495-4C8C-9DD4-47C9D82631E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TD: Ask</a:t>
            </a:r>
            <a:r>
              <a:rPr lang="en-US" baseline="0" dirty="0" smtClean="0"/>
              <a:t> S to describe what they can see in this picture.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41AD8-7495-4C8C-9DD4-47C9D82631E5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TD: Ask S</a:t>
            </a:r>
            <a:r>
              <a:rPr lang="en-US" baseline="0" dirty="0" smtClean="0"/>
              <a:t> what they can see in this picture (i.e. tall buildings, lights, etc.). See if S can name another city.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41AD8-7495-4C8C-9DD4-47C9D82631E5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TD: T firsts</a:t>
            </a:r>
            <a:r>
              <a:rPr lang="en-US" baseline="0" dirty="0" smtClean="0"/>
              <a:t> asks S if they can name the animals in the pictures. If not, review.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41AD8-7495-4C8C-9DD4-47C9D82631E5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87901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6711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63903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tl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arm-up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0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0113插图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0113插图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拷贝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0113插图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拷贝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586079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6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7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27769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79481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90404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2139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86128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32320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620403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2015/5/9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82036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00034" y="5072074"/>
            <a:ext cx="8229600" cy="1143000"/>
          </a:xfrm>
        </p:spPr>
        <p:txBody>
          <a:bodyPr>
            <a:noAutofit/>
          </a:bodyPr>
          <a:lstStyle/>
          <a:p>
            <a:r>
              <a:rPr lang="en-US" altLang="zh-CN" sz="5400" b="1" dirty="0" smtClean="0">
                <a:solidFill>
                  <a:srgbClr val="0070C0"/>
                </a:solidFill>
                <a:latin typeface="Century Gothic" panose="020B0502020202020204" pitchFamily="34" charset="0"/>
              </a:rPr>
              <a:t>The Great Vacation</a:t>
            </a:r>
            <a:endParaRPr lang="zh-CN" altLang="en-US" sz="5400" b="1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357158" y="5715000"/>
            <a:ext cx="85725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-United States of America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9352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7946" y="6072206"/>
            <a:ext cx="635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The United States has many animals.</a:t>
            </a:r>
            <a:endParaRPr lang="zh-CN" altLang="en-US" sz="24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2976" y="2528824"/>
            <a:ext cx="2428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0070C0"/>
                </a:solidFill>
                <a:latin typeface="Century Gothic" pitchFamily="34" charset="0"/>
              </a:rPr>
              <a:t>bald eagle</a:t>
            </a:r>
            <a:endParaRPr lang="zh-CN" altLang="en-US" sz="20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78474" y="2571744"/>
            <a:ext cx="2428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0070C0"/>
                </a:solidFill>
                <a:latin typeface="Century Gothic" pitchFamily="34" charset="0"/>
              </a:rPr>
              <a:t>raccoon</a:t>
            </a:r>
            <a:endParaRPr lang="zh-CN" altLang="en-US" sz="20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1538" y="5500702"/>
            <a:ext cx="2428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0070C0"/>
                </a:solidFill>
                <a:latin typeface="Century Gothic" pitchFamily="34" charset="0"/>
              </a:rPr>
              <a:t>fox</a:t>
            </a:r>
            <a:endParaRPr lang="zh-CN" altLang="en-US" sz="20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78474" y="5500702"/>
            <a:ext cx="2428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rgbClr val="0070C0"/>
                </a:solidFill>
                <a:latin typeface="Century Gothic" pitchFamily="34" charset="0"/>
              </a:rPr>
              <a:t>deer</a:t>
            </a:r>
            <a:endParaRPr lang="zh-CN" altLang="en-US" sz="20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  <p:pic>
        <p:nvPicPr>
          <p:cNvPr id="17" name="Picture 16" descr="bald eagle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910" y="357166"/>
            <a:ext cx="3429024" cy="2185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 descr="raccoon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3438" y="357165"/>
            <a:ext cx="3929058" cy="2214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red fox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2942" y="3214686"/>
            <a:ext cx="3428992" cy="2286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 descr="deer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4876" y="3143248"/>
            <a:ext cx="3857652" cy="2357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80977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8728" y="5929330"/>
            <a:ext cx="635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Many different people live in the USA.</a:t>
            </a:r>
            <a:endParaRPr lang="zh-CN" altLang="en-US" sz="24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  <p:pic>
        <p:nvPicPr>
          <p:cNvPr id="10" name="Picture 9" descr="african american famil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34" y="500042"/>
            <a:ext cx="3786214" cy="2500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latin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57752" y="500042"/>
            <a:ext cx="3857632" cy="2565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red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71670" y="3357562"/>
            <a:ext cx="4929222" cy="2357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05627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72066" y="1500174"/>
            <a:ext cx="321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These girls are friends.</a:t>
            </a:r>
            <a:endParaRPr lang="zh-CN" altLang="en-US" sz="24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143512"/>
            <a:ext cx="321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These boys are 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friends.</a:t>
            </a:r>
            <a:endParaRPr lang="zh-CN" altLang="en-US" sz="24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  <p:pic>
        <p:nvPicPr>
          <p:cNvPr id="9" name="Picture 8" descr="friend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428604"/>
            <a:ext cx="4714908" cy="3143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TeenBoysCroppe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00364" y="3857628"/>
            <a:ext cx="5929354" cy="2673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12770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28596" y="5643578"/>
            <a:ext cx="842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Jen wants to be your friend.</a:t>
            </a:r>
            <a:endParaRPr lang="zh-CN" altLang="en-US" sz="24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  <p:pic>
        <p:nvPicPr>
          <p:cNvPr id="5" name="Picture 4" descr="chinese gir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8538" y="1214422"/>
            <a:ext cx="8721180" cy="3929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408345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7946" y="5715016"/>
            <a:ext cx="6357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These girls are friends. What do they like to do?</a:t>
            </a:r>
            <a:endParaRPr lang="zh-CN" altLang="en-US" sz="24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  <p:pic>
        <p:nvPicPr>
          <p:cNvPr id="7" name="Picture 6" descr="friends on trampolin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910" y="571480"/>
            <a:ext cx="7874000" cy="4914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77071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7946" y="5715016"/>
            <a:ext cx="635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This is Matt. He likes to play baseball.</a:t>
            </a:r>
            <a:endParaRPr lang="zh-CN" altLang="en-US" sz="24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  <p:pic>
        <p:nvPicPr>
          <p:cNvPr id="6" name="Picture 5" descr="boy baseba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224" y="642918"/>
            <a:ext cx="7429552" cy="4572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7946" y="5572140"/>
            <a:ext cx="6357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These friends like to swim. 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Introduce yourself to them.</a:t>
            </a:r>
            <a:endParaRPr lang="zh-CN" altLang="en-US" sz="24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  <p:pic>
        <p:nvPicPr>
          <p:cNvPr id="4" name="Picture 3" descr="friends 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4348" y="642918"/>
            <a:ext cx="7643866" cy="4742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86715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7946" y="5715016"/>
            <a:ext cx="6357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This is Jack and Ann. What are they saying?</a:t>
            </a:r>
            <a:endParaRPr lang="zh-CN" altLang="en-US" sz="24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  <p:pic>
        <p:nvPicPr>
          <p:cNvPr id="7" name="Picture 6" descr="shaking hand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14612" y="214290"/>
            <a:ext cx="3786214" cy="5525335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5143504" y="1214422"/>
            <a:ext cx="2286016" cy="1071570"/>
          </a:xfrm>
          <a:prstGeom prst="wedgeRoundRectCallout">
            <a:avLst>
              <a:gd name="adj1" fmla="val -22651"/>
              <a:gd name="adj2" fmla="val 76722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1928794" y="1285860"/>
            <a:ext cx="2286016" cy="1071570"/>
          </a:xfrm>
          <a:prstGeom prst="wedgeRoundRectCallout">
            <a:avLst>
              <a:gd name="adj1" fmla="val 14924"/>
              <a:gd name="adj2" fmla="val 76722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28860" y="1500174"/>
            <a:ext cx="1285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70C0"/>
                </a:solidFill>
                <a:latin typeface="Century Gothic" pitchFamily="34" charset="0"/>
              </a:rPr>
              <a:t>??</a:t>
            </a:r>
            <a:endParaRPr lang="en-US" sz="36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86446" y="1500174"/>
            <a:ext cx="107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70C0"/>
                </a:solidFill>
                <a:latin typeface="Century Gothic" pitchFamily="34" charset="0"/>
              </a:rPr>
              <a:t>??</a:t>
            </a:r>
            <a:endParaRPr lang="en-US" sz="36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43372" y="3214686"/>
            <a:ext cx="1722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USA</a:t>
            </a:r>
            <a:endParaRPr lang="zh-CN" altLang="en-US" sz="24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5004" y="4000504"/>
            <a:ext cx="1722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introduce</a:t>
            </a:r>
            <a:endParaRPr lang="zh-CN" altLang="en-US" sz="24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5786" y="1857364"/>
            <a:ext cx="1722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smile</a:t>
            </a:r>
            <a:endParaRPr lang="zh-CN" altLang="en-US" sz="24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06" y="6286520"/>
            <a:ext cx="1722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question</a:t>
            </a:r>
            <a:endParaRPr lang="zh-CN" altLang="en-US" sz="24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58016" y="6000768"/>
            <a:ext cx="1722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70C0"/>
                </a:solidFill>
              </a:rPr>
              <a:t>meet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  <p:pic>
        <p:nvPicPr>
          <p:cNvPr id="23" name="Picture 22" descr="introduc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158" y="2285992"/>
            <a:ext cx="2571768" cy="1714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 descr="shaking hand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00826" y="2071678"/>
            <a:ext cx="2428892" cy="3857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 descr="Big_smil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5786" y="214290"/>
            <a:ext cx="1777987" cy="1714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question and answer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5720" y="4500570"/>
            <a:ext cx="2643206" cy="1821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 descr="friends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00430" y="4143380"/>
            <a:ext cx="2607487" cy="17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TextBox 27"/>
          <p:cNvSpPr txBox="1"/>
          <p:nvPr/>
        </p:nvSpPr>
        <p:spPr>
          <a:xfrm>
            <a:off x="4000496" y="6039169"/>
            <a:ext cx="1722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70C0"/>
                </a:solidFill>
              </a:rPr>
              <a:t>friend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71604" y="6286520"/>
            <a:ext cx="1722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answer</a:t>
            </a:r>
            <a:endParaRPr lang="zh-CN" altLang="en-US" sz="24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  <p:pic>
        <p:nvPicPr>
          <p:cNvPr id="21" name="Picture 20" descr="map of USA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14678" y="714356"/>
            <a:ext cx="3803624" cy="2286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7290" y="5572140"/>
            <a:ext cx="6357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Your teacher is a new friend. 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Introduce yourself!</a:t>
            </a:r>
            <a:endParaRPr lang="zh-CN" altLang="en-US" sz="24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  <p:pic>
        <p:nvPicPr>
          <p:cNvPr id="4" name="Picture 3" descr="questi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728" y="500042"/>
            <a:ext cx="6215106" cy="4857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80774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idx="4294967295"/>
          </p:nvPr>
        </p:nvSpPr>
        <p:spPr>
          <a:xfrm>
            <a:off x="357158" y="307181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CN" sz="2800" b="1" u="sng" dirty="0" smtClean="0">
                <a:solidFill>
                  <a:srgbClr val="0070C0"/>
                </a:solidFill>
                <a:latin typeface="Century Gothic" pitchFamily="34" charset="0"/>
              </a:rPr>
              <a:t>The Hello Song</a:t>
            </a:r>
            <a:br>
              <a:rPr lang="en-US" altLang="zh-CN" sz="2800" b="1" u="sng" dirty="0" smtClean="0">
                <a:solidFill>
                  <a:srgbClr val="0070C0"/>
                </a:solidFill>
                <a:latin typeface="Century Gothic" pitchFamily="34" charset="0"/>
              </a:rPr>
            </a:br>
            <a:r>
              <a:rPr lang="en-US" altLang="zh-CN" sz="2800" b="1" dirty="0" smtClean="0">
                <a:solidFill>
                  <a:srgbClr val="0070C0"/>
                </a:solidFill>
                <a:latin typeface="Century Gothic" pitchFamily="34" charset="0"/>
              </a:rPr>
              <a:t/>
            </a:r>
            <a:br>
              <a:rPr lang="en-US" altLang="zh-CN" sz="2800" b="1" dirty="0" smtClean="0">
                <a:solidFill>
                  <a:srgbClr val="0070C0"/>
                </a:solidFill>
                <a:latin typeface="Century Gothic" pitchFamily="34" charset="0"/>
              </a:rPr>
            </a:br>
            <a:r>
              <a:rPr lang="en-US" altLang="zh-CN" sz="2800" b="1" dirty="0" smtClean="0">
                <a:solidFill>
                  <a:srgbClr val="0070C0"/>
                </a:solidFill>
                <a:latin typeface="Century Gothic" pitchFamily="34" charset="0"/>
              </a:rPr>
              <a:t>Hello! How are you?</a:t>
            </a:r>
            <a:br>
              <a:rPr lang="en-US" altLang="zh-CN" sz="2800" b="1" dirty="0" smtClean="0">
                <a:solidFill>
                  <a:srgbClr val="0070C0"/>
                </a:solidFill>
                <a:latin typeface="Century Gothic" pitchFamily="34" charset="0"/>
              </a:rPr>
            </a:br>
            <a:r>
              <a:rPr lang="en-US" altLang="zh-CN" sz="2800" b="1" dirty="0" smtClean="0">
                <a:solidFill>
                  <a:srgbClr val="0070C0"/>
                </a:solidFill>
                <a:latin typeface="Century Gothic" pitchFamily="34" charset="0"/>
              </a:rPr>
              <a:t>Hello! How are you?</a:t>
            </a:r>
            <a:br>
              <a:rPr lang="en-US" altLang="zh-CN" sz="2800" b="1" dirty="0" smtClean="0">
                <a:solidFill>
                  <a:srgbClr val="0070C0"/>
                </a:solidFill>
                <a:latin typeface="Century Gothic" pitchFamily="34" charset="0"/>
              </a:rPr>
            </a:br>
            <a:r>
              <a:rPr lang="en-US" altLang="zh-CN" sz="2800" b="1" dirty="0" smtClean="0">
                <a:solidFill>
                  <a:srgbClr val="0070C0"/>
                </a:solidFill>
                <a:latin typeface="Century Gothic" pitchFamily="34" charset="0"/>
              </a:rPr>
              <a:t>I’m fine, fine, fine. </a:t>
            </a:r>
            <a:br>
              <a:rPr lang="en-US" altLang="zh-CN" sz="2800" b="1" dirty="0" smtClean="0">
                <a:solidFill>
                  <a:srgbClr val="0070C0"/>
                </a:solidFill>
                <a:latin typeface="Century Gothic" pitchFamily="34" charset="0"/>
              </a:rPr>
            </a:br>
            <a:r>
              <a:rPr lang="en-US" altLang="zh-CN" sz="2800" b="1" dirty="0" smtClean="0">
                <a:solidFill>
                  <a:srgbClr val="0070C0"/>
                </a:solidFill>
                <a:latin typeface="Century Gothic" pitchFamily="34" charset="0"/>
              </a:rPr>
              <a:t>I’m fine, fine, fine. </a:t>
            </a:r>
            <a:endParaRPr lang="zh-CN" altLang="en-US" sz="28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3301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7946" y="5857892"/>
            <a:ext cx="6357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Thanks for visiting the United States, see you again soon!</a:t>
            </a:r>
            <a:endParaRPr lang="zh-CN" altLang="en-US" sz="24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  <p:pic>
        <p:nvPicPr>
          <p:cNvPr id="29700" name="Picture 4" descr="People Waving By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928802"/>
            <a:ext cx="6715172" cy="3887174"/>
          </a:xfrm>
          <a:prstGeom prst="rect">
            <a:avLst/>
          </a:prstGeom>
          <a:noFill/>
        </p:spPr>
      </p:pic>
      <p:pic>
        <p:nvPicPr>
          <p:cNvPr id="29702" name="Picture 6" descr="http://www.realfoodtraveler.com/wp-content/uploads/2011/12/plane_flyin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357166"/>
            <a:ext cx="3000396" cy="1994382"/>
          </a:xfrm>
          <a:prstGeom prst="rect">
            <a:avLst/>
          </a:prstGeom>
          <a:noFill/>
        </p:spPr>
      </p:pic>
      <p:pic>
        <p:nvPicPr>
          <p:cNvPr id="29704" name="Picture 8" descr="http://hua.umf.maine.edu/Chinese/maps/us_map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8" y="142852"/>
            <a:ext cx="3214678" cy="22717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7542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8992" y="2500306"/>
            <a:ext cx="42862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Goodbye!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See you next time.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Goodbye!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See you next time. 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Goodbye, bye, bye.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Goodbye, bye, bye.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0516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20846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rld ma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500042"/>
            <a:ext cx="8599714" cy="5643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8728" y="6072206"/>
            <a:ext cx="635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This is a map of the world. Where is China?</a:t>
            </a:r>
            <a:endParaRPr lang="zh-CN" altLang="en-US" sz="24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28596" y="5143512"/>
            <a:ext cx="1214446" cy="57150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Oval 8"/>
          <p:cNvSpPr/>
          <p:nvPr/>
        </p:nvSpPr>
        <p:spPr>
          <a:xfrm>
            <a:off x="7500958" y="4929198"/>
            <a:ext cx="1214446" cy="114300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927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28728" y="6143644"/>
            <a:ext cx="635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Can you find the United States?</a:t>
            </a:r>
            <a:endParaRPr lang="zh-CN" altLang="en-US" sz="24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46810" y="428604"/>
            <a:ext cx="8611470" cy="5786478"/>
            <a:chOff x="320844" y="-24"/>
            <a:chExt cx="9155287" cy="6000792"/>
          </a:xfrm>
        </p:grpSpPr>
        <p:pic>
          <p:nvPicPr>
            <p:cNvPr id="6" name="Picture 5" descr="world map.jp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0844" y="-24"/>
              <a:ext cx="9144000" cy="6000792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748555" y="5065580"/>
              <a:ext cx="1214446" cy="5715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261685" y="4640588"/>
              <a:ext cx="1214446" cy="1143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53865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irplan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034" y="571480"/>
            <a:ext cx="8215338" cy="53684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28728" y="6072206"/>
            <a:ext cx="635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Let’s go!</a:t>
            </a:r>
            <a:endParaRPr lang="zh-CN" altLang="en-US" sz="24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110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42976" y="6072206"/>
            <a:ext cx="635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We made it!</a:t>
            </a:r>
            <a:endParaRPr lang="zh-CN" altLang="en-US" sz="24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  <p:pic>
        <p:nvPicPr>
          <p:cNvPr id="6" name="Picture 5" descr="usa kids ma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596" y="428604"/>
            <a:ext cx="8429652" cy="55319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907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http://i.huffpost.com/gen/1885430/thumbs/o-TWO-PEOPLE-TALKING-facebook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571480"/>
            <a:ext cx="8720220" cy="5214974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357290" y="5857892"/>
            <a:ext cx="6357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Americans speak </a:t>
            </a:r>
            <a:r>
              <a:rPr lang="en-US" altLang="zh-CN" sz="2400" b="1" dirty="0" smtClean="0">
                <a:solidFill>
                  <a:srgbClr val="FF0000"/>
                </a:solidFill>
                <a:latin typeface="Century Gothic" pitchFamily="34" charset="0"/>
              </a:rPr>
              <a:t>English</a:t>
            </a:r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. 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Many Americans also speak </a:t>
            </a:r>
            <a:r>
              <a:rPr lang="en-US" altLang="zh-CN" sz="2400" b="1" dirty="0" smtClean="0">
                <a:solidFill>
                  <a:srgbClr val="FF0000"/>
                </a:solidFill>
                <a:latin typeface="Century Gothic" pitchFamily="34" charset="0"/>
              </a:rPr>
              <a:t>Spanish</a:t>
            </a:r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.</a:t>
            </a:r>
            <a:endParaRPr lang="zh-CN" altLang="en-US" sz="24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6286512" y="1000108"/>
            <a:ext cx="2500330" cy="1214446"/>
          </a:xfrm>
          <a:prstGeom prst="wedgeRoundRectCallout">
            <a:avLst>
              <a:gd name="adj1" fmla="val -55742"/>
              <a:gd name="adj2" fmla="val 3147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ounded Rectangular Callout 5"/>
          <p:cNvSpPr/>
          <p:nvPr/>
        </p:nvSpPr>
        <p:spPr>
          <a:xfrm flipH="1">
            <a:off x="214282" y="1000108"/>
            <a:ext cx="2714612" cy="1143008"/>
          </a:xfrm>
          <a:prstGeom prst="wedgeRoundRectCallout">
            <a:avLst>
              <a:gd name="adj1" fmla="val -59148"/>
              <a:gd name="adj2" fmla="val 2463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357686" y="1159361"/>
            <a:ext cx="63579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rgbClr val="0070C0"/>
                </a:solidFill>
                <a:latin typeface="Century Gothic" pitchFamily="34" charset="0"/>
              </a:rPr>
              <a:t>Hello!</a:t>
            </a:r>
            <a:endParaRPr lang="zh-CN" altLang="en-US" sz="44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714544" y="1214422"/>
            <a:ext cx="6357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err="1" smtClean="0">
                <a:solidFill>
                  <a:srgbClr val="0070C0"/>
                </a:solidFill>
                <a:latin typeface="Century Gothic" pitchFamily="34" charset="0"/>
              </a:rPr>
              <a:t>Hola</a:t>
            </a:r>
            <a:r>
              <a:rPr lang="en-US" altLang="zh-CN" sz="4000" b="1" dirty="0" smtClean="0">
                <a:solidFill>
                  <a:srgbClr val="0070C0"/>
                </a:solidFill>
                <a:latin typeface="Century Gothic" pitchFamily="34" charset="0"/>
              </a:rPr>
              <a:t>!</a:t>
            </a:r>
            <a:endParaRPr lang="zh-CN" altLang="en-US" sz="40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0800000">
            <a:off x="357157" y="1142984"/>
            <a:ext cx="714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 smtClean="0">
                <a:solidFill>
                  <a:srgbClr val="0070C0"/>
                </a:solidFill>
                <a:latin typeface="Century Gothic" pitchFamily="34" charset="0"/>
              </a:rPr>
              <a:t> </a:t>
            </a:r>
            <a:r>
              <a:rPr lang="en-US" altLang="zh-CN" sz="4400" b="1" dirty="0" smtClean="0">
                <a:solidFill>
                  <a:srgbClr val="0070C0"/>
                </a:solidFill>
                <a:latin typeface="Century Gothic" pitchFamily="34" charset="0"/>
              </a:rPr>
              <a:t>!</a:t>
            </a:r>
            <a:endParaRPr lang="zh-CN" altLang="en-US" sz="4400" dirty="0">
              <a:solidFill>
                <a:srgbClr val="0070C0"/>
              </a:solidFill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428728" y="5929330"/>
            <a:ext cx="6357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America has many interesting things to see. This is the Grand Canyon.</a:t>
            </a:r>
            <a:endParaRPr lang="zh-CN" altLang="en-US" sz="24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  <p:pic>
        <p:nvPicPr>
          <p:cNvPr id="4" name="Picture 3" descr="grand-canyon-arizon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596" y="428604"/>
            <a:ext cx="8363410" cy="53578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6998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New York city sunset and waterfront building scenery.jpg"/>
          <p:cNvPicPr>
            <a:picLocks noGrp="1" noChangeAspect="1"/>
          </p:cNvPicPr>
          <p:nvPr>
            <p:ph idx="4294967295"/>
          </p:nvPr>
        </p:nvPicPr>
        <p:blipFill>
          <a:blip r:embed="rId3" cstate="print"/>
          <a:stretch>
            <a:fillRect/>
          </a:stretch>
        </p:blipFill>
        <p:spPr>
          <a:xfrm>
            <a:off x="428596" y="571480"/>
            <a:ext cx="8379085" cy="5286388"/>
          </a:xfrm>
        </p:spPr>
      </p:pic>
      <p:sp>
        <p:nvSpPr>
          <p:cNvPr id="7" name="TextBox 6"/>
          <p:cNvSpPr txBox="1"/>
          <p:nvPr/>
        </p:nvSpPr>
        <p:spPr>
          <a:xfrm>
            <a:off x="1428728" y="5884151"/>
            <a:ext cx="6357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America has many big cities. </a:t>
            </a:r>
          </a:p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Century Gothic" pitchFamily="34" charset="0"/>
              </a:rPr>
              <a:t>This is New York City.</a:t>
            </a:r>
            <a:endParaRPr lang="zh-CN" altLang="en-US" sz="2400" b="1" dirty="0">
              <a:solidFill>
                <a:srgbClr val="0070C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2479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+TEMPLATE+-+Langu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604</Words>
  <Application>Microsoft Office PowerPoint</Application>
  <PresentationFormat>On-screen Show (4:3)</PresentationFormat>
  <Paragraphs>82</Paragraphs>
  <Slides>22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PPT+TEMPLATE+-+Language</vt:lpstr>
      <vt:lpstr>The Great Vacation</vt:lpstr>
      <vt:lpstr>The Hello Song  Hello! How are you? Hello! How are you? I’m fine, fine, fine.  I’m fine, fine, fine. 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</dc:title>
  <dc:creator>邹铭</dc:creator>
  <cp:lastModifiedBy>Lane Lize</cp:lastModifiedBy>
  <cp:revision>93</cp:revision>
  <dcterms:created xsi:type="dcterms:W3CDTF">2014-04-02T06:12:23Z</dcterms:created>
  <dcterms:modified xsi:type="dcterms:W3CDTF">2015-05-09T09:19:51Z</dcterms:modified>
</cp:coreProperties>
</file>